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Lato"/>
      <p:regular r:id="rId15"/>
      <p:bold r:id="rId16"/>
      <p:italic r:id="rId17"/>
      <p:boldItalic r:id="rId18"/>
    </p:embeddedFont>
    <p:embeddedFont>
      <p:font typeface="Lato Hairline"/>
      <p:regular r:id="rId19"/>
      <p:bold r:id="rId20"/>
      <p:italic r:id="rId21"/>
      <p:boldItalic r:id="rId22"/>
    </p:embeddedFont>
    <p:embeddedFont>
      <p:font typeface="Lato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Hairline-bold.fntdata"/><Relationship Id="rId22" Type="http://schemas.openxmlformats.org/officeDocument/2006/relationships/font" Target="fonts/LatoHairline-boldItalic.fntdata"/><Relationship Id="rId21" Type="http://schemas.openxmlformats.org/officeDocument/2006/relationships/font" Target="fonts/LatoHairline-italic.fntdata"/><Relationship Id="rId24" Type="http://schemas.openxmlformats.org/officeDocument/2006/relationships/font" Target="fonts/LatoLight-bold.fntdata"/><Relationship Id="rId23" Type="http://schemas.openxmlformats.org/officeDocument/2006/relationships/font" Target="fonts/Lato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Light-boldItalic.fntdata"/><Relationship Id="rId25" Type="http://schemas.openxmlformats.org/officeDocument/2006/relationships/font" Target="fonts/Lato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Lato-regular.fntdata"/><Relationship Id="rId14" Type="http://schemas.openxmlformats.org/officeDocument/2006/relationships/slide" Target="slides/slide10.xml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19" Type="http://schemas.openxmlformats.org/officeDocument/2006/relationships/font" Target="fonts/LatoHairline-regular.fntdata"/><Relationship Id="rId18" Type="http://schemas.openxmlformats.org/officeDocument/2006/relationships/font" Target="fonts/La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92e19febd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92e19feb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92e19feb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92e19fe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92e19febd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92e19feb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92e19febd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92e19feb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92e19febd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92e19feb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10" name="Google Shape;10;p2"/>
          <p:cNvPicPr preferRelativeResize="0"/>
          <p:nvPr/>
        </p:nvPicPr>
        <p:blipFill rotWithShape="1">
          <a:blip r:embed="rId3">
            <a:alphaModFix/>
          </a:blip>
          <a:srcRect b="0" l="55210" r="0" t="0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3.png" id="51" name="Google Shape;5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aint_transparent1.png" id="55" name="Google Shape;55;p12"/>
          <p:cNvPicPr preferRelativeResize="0"/>
          <p:nvPr/>
        </p:nvPicPr>
        <p:blipFill rotWithShape="1">
          <a:blip r:embed="rId3">
            <a:alphaModFix/>
          </a:blip>
          <a:srcRect b="0" l="27161" r="0" t="0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13" name="Google Shape;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6" name="Google Shape;16;p3"/>
          <p:cNvSpPr txBox="1"/>
          <p:nvPr>
            <p:ph idx="2" type="body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4.png" id="19" name="Google Shape;19;p4"/>
          <p:cNvPicPr preferRelativeResize="0"/>
          <p:nvPr/>
        </p:nvPicPr>
        <p:blipFill rotWithShape="1">
          <a:blip r:embed="rId3">
            <a:alphaModFix/>
          </a:blip>
          <a:srcRect b="0" l="0" r="49954" t="0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4.png" id="24" name="Google Shape;2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27" name="Google Shape;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3" type="body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4.png" id="34" name="Google Shape;3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idx="1" type="body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i="1" sz="2400">
                <a:solidFill>
                  <a:srgbClr val="FFFFFF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i="1" sz="2400">
                <a:solidFill>
                  <a:srgbClr val="FFFFFF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i="1" sz="2400">
                <a:solidFill>
                  <a:srgbClr val="FFFFFF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i="1" sz="2400">
                <a:solidFill>
                  <a:srgbClr val="FFFFFF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 sz="2400">
                <a:solidFill>
                  <a:srgbClr val="FFFFFF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 sz="2400">
                <a:solidFill>
                  <a:srgbClr val="FFFFFF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 sz="2400">
                <a:solidFill>
                  <a:srgbClr val="FFFFFF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 sz="2400">
                <a:solidFill>
                  <a:srgbClr val="FFFFFF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38" name="Google Shape;3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43" name="Google Shape;4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/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int_transparent1.png" id="47" name="Google Shape;4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CCCCC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b="0" i="0" sz="4800" u="none" cap="none" strike="noStrik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b="0" i="0" sz="1800" u="none" cap="none" strike="noStrik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b="1" i="1" lang="en" sz="9600">
                <a:latin typeface="Lato"/>
                <a:ea typeface="Lato"/>
                <a:cs typeface="Lato"/>
                <a:sym typeface="Lato"/>
              </a:rPr>
              <a:t>Machine Learning</a:t>
            </a:r>
            <a:endParaRPr b="1" i="1" sz="9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609225" y="4447025"/>
            <a:ext cx="3176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466775" y="10560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Praticar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436625" y="1037225"/>
            <a:ext cx="6101100" cy="3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Gerar listas com valores aleatórios, simulando alturas e pesos;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Exibir as listas geradas em forma de tabela;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Calcular o IMC e a média dos resultados;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Exibir novamente as listas em formato de tabela com uma coluna extra exibindo o IMC;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        </a:t>
            </a:r>
            <a:r>
              <a:rPr lang="en" sz="1800"/>
              <a:t>https://github.com/AllanKT/CursoMachineLearning</a:t>
            </a:r>
            <a:endParaRPr sz="1800"/>
          </a:p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25" y="4256825"/>
            <a:ext cx="725400" cy="7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457200" y="4345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809100" y="1857650"/>
            <a:ext cx="5383200" cy="18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2400"/>
              <a:t>Allan Kleitson Teotonio</a:t>
            </a:r>
            <a:endParaRPr b="1" sz="24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2400"/>
              <a:t>IESB</a:t>
            </a:r>
            <a:endParaRPr b="1" sz="24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" sz="2400"/>
              <a:t>Ciências da Computação, 6° semestre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457200" y="2192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3293400" y="988375"/>
            <a:ext cx="2778900" cy="3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/>
              <a:t>AULA 4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Decision Tree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Random Forest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Gradient Boosting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/>
              <a:t>AULA 5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Regrassão Logisticas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Regressão Linear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K-Means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/>
              <a:t>AULA 6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Parameters &amp; Hyperparameters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Cross Validation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Confusion Matrix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/>
              <a:t>AULA 7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Outliers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/>
              <a:t>AULA 8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Natural Language Processing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457200" y="988375"/>
            <a:ext cx="2675100" cy="3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AULA 1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Áreas de Conhecimento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Machine Learning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Tipos de Variáveis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Tipos de Aprendizado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Supervisionado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Não Supervisionado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Esforço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Técnicas de Categorização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b="1" lang="en" sz="1200">
                <a:solidFill>
                  <a:schemeClr val="dk2"/>
                </a:solidFill>
              </a:rPr>
              <a:t>AULA 2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Bibliotecas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Pandas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Numpy</a:t>
            </a:r>
            <a:endParaRPr b="1"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Matplotlib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AULA 3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K - Nearest Neighbors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Support Vector Machine</a:t>
            </a:r>
            <a:endParaRPr b="1"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Naive Bayes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1514775" y="427300"/>
            <a:ext cx="3914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Aula 2</a:t>
            </a:r>
            <a:endParaRPr/>
          </a:p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1684525" y="1138551"/>
            <a:ext cx="3914700" cy="30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Lato"/>
              <a:buChar char="●"/>
            </a:pPr>
            <a:r>
              <a:rPr b="1" lang="en" sz="18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Bibliotecas</a:t>
            </a:r>
            <a:endParaRPr b="1" sz="18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b="1" lang="en" sz="1800"/>
              <a:t>Numpy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b="1" lang="en" sz="1800"/>
              <a:t>Pandas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b="1" lang="en" sz="1800"/>
              <a:t>Matplotlib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6"/>
          <p:cNvSpPr txBox="1"/>
          <p:nvPr>
            <p:ph idx="4294967295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075" y="108025"/>
            <a:ext cx="5111126" cy="492745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2" type="body"/>
          </p:nvPr>
        </p:nvSpPr>
        <p:spPr>
          <a:xfrm>
            <a:off x="2998975" y="298700"/>
            <a:ext cx="23274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https://www.numpy.org/</a:t>
            </a:r>
            <a:endParaRPr/>
          </a:p>
        </p:txBody>
      </p:sp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600" y="1140213"/>
            <a:ext cx="3424201" cy="19373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1298625" y="3205100"/>
            <a:ext cx="4728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NumPy é um pacote para a linguagem Python que suporta arrays e matrizes multidimensionais, possuindo uma larga coleção de funções matemáticas para trabalhar com estas estruturas.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2" type="body"/>
          </p:nvPr>
        </p:nvSpPr>
        <p:spPr>
          <a:xfrm>
            <a:off x="2998975" y="298700"/>
            <a:ext cx="23274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https://matplotlib.org/</a:t>
            </a:r>
            <a:endParaRPr/>
          </a:p>
        </p:txBody>
      </p:sp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1298625" y="3205100"/>
            <a:ext cx="4728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Na programação de computadores, pandas é uma biblioteca de software escrita para a linguagem de programação Python para manipulação e análise de dados. 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Em particular, oferece estruturas de dados e operações para manipular tabelas numéricas e séries temporais.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00" y="1417975"/>
            <a:ext cx="5500076" cy="114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2" type="body"/>
          </p:nvPr>
        </p:nvSpPr>
        <p:spPr>
          <a:xfrm>
            <a:off x="2998975" y="298700"/>
            <a:ext cx="23274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https://matplotlib.org/</a:t>
            </a:r>
            <a:endParaRPr/>
          </a:p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/>
        </p:nvSpPr>
        <p:spPr>
          <a:xfrm>
            <a:off x="1298625" y="3205100"/>
            <a:ext cx="4728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O Matplotlib é uma biblioteca de plotagem para a linguagem de programação Python e sua extensão de matemática numérica NumPy.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25" y="1377338"/>
            <a:ext cx="5267250" cy="14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2" type="body"/>
          </p:nvPr>
        </p:nvSpPr>
        <p:spPr>
          <a:xfrm>
            <a:off x="2998975" y="298700"/>
            <a:ext cx="28479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https://seaborn.pydata.org/</a:t>
            </a:r>
            <a:endParaRPr/>
          </a:p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1"/>
          <p:cNvSpPr txBox="1"/>
          <p:nvPr/>
        </p:nvSpPr>
        <p:spPr>
          <a:xfrm>
            <a:off x="1298625" y="3205100"/>
            <a:ext cx="4728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O Seaborn é uma biblioteca de visualização de dados Python baseada no matplotlib. Ele fornece uma interface de alto nível para desenhar gráficos estatísticos atraentes e informativos.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625" y="1590175"/>
            <a:ext cx="3730101" cy="8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